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8"/>
  </p:notesMasterIdLst>
  <p:sldIdLst>
    <p:sldId id="256" r:id="rId2"/>
    <p:sldId id="310" r:id="rId3"/>
    <p:sldId id="311" r:id="rId4"/>
    <p:sldId id="317" r:id="rId5"/>
    <p:sldId id="312" r:id="rId6"/>
    <p:sldId id="313" r:id="rId7"/>
    <p:sldId id="314" r:id="rId8"/>
    <p:sldId id="315" r:id="rId9"/>
    <p:sldId id="322" r:id="rId10"/>
    <p:sldId id="316" r:id="rId11"/>
    <p:sldId id="286" r:id="rId12"/>
    <p:sldId id="293" r:id="rId13"/>
    <p:sldId id="294" r:id="rId14"/>
    <p:sldId id="295" r:id="rId15"/>
    <p:sldId id="306" r:id="rId16"/>
    <p:sldId id="309" r:id="rId17"/>
    <p:sldId id="307" r:id="rId18"/>
    <p:sldId id="324" r:id="rId19"/>
    <p:sldId id="320" r:id="rId20"/>
    <p:sldId id="289" r:id="rId21"/>
    <p:sldId id="291" r:id="rId22"/>
    <p:sldId id="290" r:id="rId23"/>
    <p:sldId id="303" r:id="rId24"/>
    <p:sldId id="308" r:id="rId25"/>
    <p:sldId id="304" r:id="rId26"/>
    <p:sldId id="32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E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746" y="-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8766C-CE63-4812-BCEA-26D7F3CB884A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2F17A-4C8C-4A3D-A6B9-5EA753424E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72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2F17A-4C8C-4A3D-A6B9-5EA753424EA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741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C6C6FAC-B3E9-4E9B-AC46-85DDBFDAB7E1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\Desktop\277592_kartinka-dlya-prezentacii-medici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0848"/>
            <a:ext cx="9137237" cy="68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91780" y="260648"/>
            <a:ext cx="5760640" cy="792088"/>
          </a:xfrm>
        </p:spPr>
        <p:txBody>
          <a:bodyPr anchor="ctr"/>
          <a:lstStyle/>
          <a:p>
            <a:pPr algn="just"/>
            <a:r>
              <a:rPr lang="ru-RU" sz="35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Учреждение образования</a:t>
            </a:r>
            <a:endParaRPr lang="ru-RU" sz="45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980728"/>
            <a:ext cx="6529955" cy="1169551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1003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«Гомельский государственный медицинский колледж»</a:t>
            </a:r>
            <a:endParaRPr lang="ru-RU" sz="35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866" y="2174007"/>
            <a:ext cx="4621749" cy="3466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68617" y="525144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Год основания 1932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5362" name="Picture 2" descr="Картинки по запросу гиф кардиограмм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832996"/>
            <a:ext cx="6385939" cy="83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44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 mod="1">
    <p:ext uri="{E180D4A7-C9FB-4DFB-919C-405C955672EB}">
      <p14:showEvtLst xmlns:p14="http://schemas.microsoft.com/office/powerpoint/2010/main">
        <p14:playEvt time="0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88"/>
            <a:ext cx="9144000" cy="68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5736" y="203018"/>
            <a:ext cx="6840760" cy="1077218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НА  БАЗЕ  ОБЩЕГО  БАЗОВОГО ОБРАЗОВАНИЯ </a:t>
            </a:r>
            <a:endParaRPr lang="ru-RU" sz="3200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11760" y="1403347"/>
            <a:ext cx="59766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25000"/>
                  </a:schemeClr>
                </a:solidFill>
              </a:rPr>
              <a:t>Специальность</a:t>
            </a:r>
            <a:r>
              <a:rPr lang="ru-RU" sz="3200" b="1" dirty="0"/>
              <a:t> 5-04-0911-05</a:t>
            </a:r>
          </a:p>
          <a:p>
            <a:pPr algn="ctr"/>
            <a:r>
              <a:rPr lang="ru-RU" sz="3200" b="1" dirty="0">
                <a:solidFill>
                  <a:schemeClr val="bg2">
                    <a:lumMod val="25000"/>
                  </a:schemeClr>
                </a:solidFill>
              </a:rPr>
              <a:t>СЕСТРИНСКОЕ ДЕЛО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828836"/>
            <a:ext cx="67504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Квалификация: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Медицинская сестра (медицинский брат)</a:t>
            </a:r>
          </a:p>
          <a:p>
            <a:pPr algn="just"/>
            <a:r>
              <a:rPr lang="ru-RU" sz="2800" b="1" dirty="0"/>
              <a:t>Срок обучения – </a:t>
            </a:r>
            <a:r>
              <a:rPr lang="ru-RU" sz="2800" b="1" dirty="0" smtClean="0"/>
              <a:t>2 </a:t>
            </a:r>
            <a:r>
              <a:rPr lang="ru-RU" sz="2800" b="1" dirty="0"/>
              <a:t>года </a:t>
            </a:r>
            <a:r>
              <a:rPr lang="ru-RU" sz="2800" b="1" dirty="0" smtClean="0"/>
              <a:t>10 месяцев</a:t>
            </a:r>
            <a:endParaRPr lang="ru-RU" sz="2800" b="1" dirty="0"/>
          </a:p>
          <a:p>
            <a:r>
              <a:rPr lang="ru-RU" sz="2800" b="1" dirty="0" smtClean="0"/>
              <a:t>Принимаются </a:t>
            </a:r>
            <a:r>
              <a:rPr lang="ru-RU" sz="2800" b="1" dirty="0"/>
              <a:t>только лица, которым </a:t>
            </a:r>
            <a:endParaRPr lang="ru-RU" sz="2800" b="1" dirty="0" smtClean="0"/>
          </a:p>
          <a:p>
            <a:r>
              <a:rPr lang="ru-RU" sz="2800" b="1" dirty="0" smtClean="0"/>
              <a:t>к </a:t>
            </a:r>
            <a:r>
              <a:rPr lang="ru-RU" sz="2800" b="1" dirty="0"/>
              <a:t>началу </a:t>
            </a:r>
            <a:endParaRPr lang="ru-RU" sz="2800" b="1" dirty="0" smtClean="0"/>
          </a:p>
          <a:p>
            <a:r>
              <a:rPr lang="ru-RU" sz="2800" b="1" dirty="0" smtClean="0"/>
              <a:t>преддипломной </a:t>
            </a:r>
          </a:p>
          <a:p>
            <a:r>
              <a:rPr lang="ru-RU" sz="2800" b="1" dirty="0" smtClean="0"/>
              <a:t>практики </a:t>
            </a:r>
          </a:p>
          <a:p>
            <a:r>
              <a:rPr lang="ru-RU" sz="2800" b="1" dirty="0" smtClean="0"/>
              <a:t>(</a:t>
            </a:r>
            <a:r>
              <a:rPr lang="ru-RU" sz="2800" b="1" dirty="0"/>
              <a:t>на 1 мая 2026 года) </a:t>
            </a:r>
            <a:endParaRPr lang="ru-RU" sz="2800" b="1" dirty="0" smtClean="0"/>
          </a:p>
          <a:p>
            <a:r>
              <a:rPr lang="ru-RU" sz="2800" b="1" dirty="0" smtClean="0"/>
              <a:t>исполнится </a:t>
            </a:r>
            <a:r>
              <a:rPr lang="ru-RU" sz="2800" b="1" dirty="0"/>
              <a:t>18 лет.</a:t>
            </a:r>
            <a:endParaRPr lang="ru-RU" sz="28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21" b="10727"/>
          <a:stretch/>
        </p:blipFill>
        <p:spPr bwMode="auto">
          <a:xfrm>
            <a:off x="5369033" y="4437113"/>
            <a:ext cx="3774967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81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347606" cy="7029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2156473" y="930833"/>
            <a:ext cx="7020271" cy="50119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F14124">
                  <a:lumMod val="75000"/>
                </a:srgbClr>
              </a:buClr>
            </a:pPr>
            <a:r>
              <a:rPr lang="ru-RU" sz="3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</a:rPr>
              <a:t>Волонтерский отряд </a:t>
            </a:r>
            <a:r>
              <a:rPr lang="ru-RU" sz="3500" b="1" dirty="0" smtClean="0">
                <a:solidFill>
                  <a:srgbClr val="F14124">
                    <a:lumMod val="75000"/>
                  </a:srgbClr>
                </a:solidFill>
                <a:latin typeface="Times New Roman"/>
                <a:ea typeface="Calibri"/>
              </a:rPr>
              <a:t>«Милосердие»</a:t>
            </a:r>
          </a:p>
          <a:p>
            <a:pPr>
              <a:spcBef>
                <a:spcPts val="0"/>
              </a:spcBef>
              <a:buClr>
                <a:srgbClr val="F14124">
                  <a:lumMod val="75000"/>
                </a:srgbClr>
              </a:buClr>
            </a:pPr>
            <a:r>
              <a:rPr lang="ru-RU" sz="3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</a:rPr>
              <a:t>Центр волонтерских инициатив </a:t>
            </a:r>
            <a:r>
              <a:rPr lang="ru-RU" sz="3500" b="1" dirty="0" smtClean="0">
                <a:solidFill>
                  <a:srgbClr val="C00000"/>
                </a:solidFill>
                <a:latin typeface="Times New Roman"/>
                <a:ea typeface="Calibri"/>
              </a:rPr>
              <a:t>«Золотое сердце»</a:t>
            </a:r>
            <a:r>
              <a:rPr lang="ru-RU" sz="3500" dirty="0" smtClean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r>
              <a:rPr lang="ru-RU" sz="3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</a:rPr>
              <a:t>			</a:t>
            </a:r>
          </a:p>
          <a:p>
            <a:pPr algn="just">
              <a:spcBef>
                <a:spcPts val="0"/>
              </a:spcBef>
              <a:buClr>
                <a:srgbClr val="F14124">
                  <a:lumMod val="75000"/>
                </a:srgbClr>
              </a:buClr>
            </a:pPr>
            <a:r>
              <a:rPr lang="ru-RU" sz="3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</a:rPr>
              <a:t>Волонтерский отряд </a:t>
            </a:r>
            <a:r>
              <a:rPr lang="ru-RU" sz="3500" b="1" dirty="0" smtClean="0">
                <a:solidFill>
                  <a:srgbClr val="C00000"/>
                </a:solidFill>
                <a:latin typeface="Times New Roman"/>
                <a:ea typeface="Calibri"/>
              </a:rPr>
              <a:t>«</a:t>
            </a:r>
            <a:r>
              <a:rPr lang="en-US" sz="3500" b="1" dirty="0" err="1" smtClean="0">
                <a:solidFill>
                  <a:srgbClr val="C00000"/>
                </a:solidFill>
                <a:latin typeface="Times New Roman"/>
                <a:ea typeface="Calibri"/>
              </a:rPr>
              <a:t>Starfall</a:t>
            </a:r>
            <a:r>
              <a:rPr lang="ru-RU" sz="3500" b="1" dirty="0" smtClean="0">
                <a:solidFill>
                  <a:srgbClr val="C00000"/>
                </a:solidFill>
                <a:latin typeface="Times New Roman"/>
                <a:ea typeface="Calibri"/>
              </a:rPr>
              <a:t>» </a:t>
            </a:r>
          </a:p>
          <a:p>
            <a:pPr>
              <a:spcBef>
                <a:spcPts val="0"/>
              </a:spcBef>
              <a:buClr>
                <a:srgbClr val="F14124">
                  <a:lumMod val="75000"/>
                </a:srgbClr>
              </a:buClr>
            </a:pPr>
            <a:r>
              <a:rPr lang="ru-RU" sz="3500" dirty="0" smtClean="0"/>
              <a:t>Волонтерский отряд </a:t>
            </a:r>
            <a:r>
              <a:rPr lang="ru-RU" sz="3500" b="1" dirty="0">
                <a:solidFill>
                  <a:srgbClr val="C00000"/>
                </a:solidFill>
              </a:rPr>
              <a:t>«</a:t>
            </a:r>
            <a:r>
              <a:rPr lang="en-US" sz="3500" b="1" dirty="0">
                <a:solidFill>
                  <a:srgbClr val="C00000"/>
                </a:solidFill>
              </a:rPr>
              <a:t>Mary Poppins</a:t>
            </a:r>
            <a:r>
              <a:rPr lang="ru-RU" sz="3500" b="1" dirty="0" smtClean="0">
                <a:solidFill>
                  <a:srgbClr val="C00000"/>
                </a:solidFill>
              </a:rPr>
              <a:t>»</a:t>
            </a:r>
            <a:endParaRPr lang="ru-RU" sz="3500" b="1" dirty="0">
              <a:solidFill>
                <a:srgbClr val="C00000"/>
              </a:solidFill>
              <a:latin typeface="Times New Roman"/>
            </a:endParaRPr>
          </a:p>
          <a:p>
            <a:pPr>
              <a:spcBef>
                <a:spcPts val="0"/>
              </a:spcBef>
              <a:buClr>
                <a:srgbClr val="F14124">
                  <a:lumMod val="75000"/>
                </a:srgbClr>
              </a:buClr>
            </a:pPr>
            <a:r>
              <a:rPr lang="ru-RU" sz="3500" dirty="0" smtClean="0"/>
              <a:t>Волонтерский </a:t>
            </a:r>
            <a:r>
              <a:rPr lang="ru-RU" sz="3500" dirty="0"/>
              <a:t>клуб </a:t>
            </a:r>
            <a:r>
              <a:rPr lang="ru-RU" sz="3500" b="1" dirty="0">
                <a:solidFill>
                  <a:srgbClr val="C00000"/>
                </a:solidFill>
              </a:rPr>
              <a:t>«Профилактик» </a:t>
            </a:r>
            <a:endParaRPr lang="ru-RU" sz="3500" b="1" dirty="0" smtClean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  <a:buClr>
                <a:srgbClr val="F14124">
                  <a:lumMod val="75000"/>
                </a:srgbClr>
              </a:buClr>
            </a:pPr>
            <a:r>
              <a:rPr lang="ru-RU" sz="3500" dirty="0" smtClean="0"/>
              <a:t>Волонтерский </a:t>
            </a:r>
            <a:r>
              <a:rPr lang="ru-RU" sz="3500" dirty="0"/>
              <a:t>отряд </a:t>
            </a:r>
            <a:r>
              <a:rPr lang="ru-RU" sz="3500" b="1" dirty="0">
                <a:solidFill>
                  <a:srgbClr val="C00000"/>
                </a:solidFill>
              </a:rPr>
              <a:t>«5 минут» </a:t>
            </a:r>
            <a:r>
              <a:rPr lang="ru-RU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</a:rPr>
              <a:t>			</a:t>
            </a: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156473" y="176493"/>
            <a:ext cx="7020272" cy="75434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</a:rPr>
              <a:t>Визитная карточка колледжа</a:t>
            </a:r>
            <a:endParaRPr lang="ru-RU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144" y="5058581"/>
            <a:ext cx="2828925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85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" y="0"/>
            <a:ext cx="9142246" cy="68749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67744" y="620688"/>
            <a:ext cx="662473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solidFill>
                  <a:srgbClr val="C00000"/>
                </a:solidFill>
              </a:rPr>
              <a:t>Волонтерский отряд «Милосердие»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400" dirty="0"/>
              <a:t>помогает детям-сиротам, одиноким пожилым людям, людям с ограниченными возможностями, детям с онкологическими заболеваниями, детям из неблагополучных семей.</a:t>
            </a:r>
          </a:p>
          <a:p>
            <a:pPr algn="just"/>
            <a:endParaRPr lang="ru-RU" sz="2400" dirty="0"/>
          </a:p>
        </p:txBody>
      </p:sp>
      <p:pic>
        <p:nvPicPr>
          <p:cNvPr id="13316" name="Picture 4" descr="http://www.ggmc.info/news/news4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545" y="2673489"/>
            <a:ext cx="2772307" cy="369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Картинки по запросу гиф кардиограмм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160116"/>
            <a:ext cx="3849201" cy="57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ggmc.info/news/news12/blago_actiy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32707"/>
            <a:ext cx="3816424" cy="275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83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" y="0"/>
            <a:ext cx="9132460" cy="68676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11760" y="332657"/>
            <a:ext cx="640871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   Члены   </a:t>
            </a:r>
            <a:r>
              <a:rPr lang="ru-RU" sz="2800" b="1" i="1" dirty="0" smtClean="0">
                <a:solidFill>
                  <a:srgbClr val="C00000"/>
                </a:solidFill>
              </a:rPr>
              <a:t>Центра </a:t>
            </a:r>
            <a:r>
              <a:rPr lang="ru-RU" sz="2800" b="1" i="1" dirty="0">
                <a:solidFill>
                  <a:srgbClr val="C00000"/>
                </a:solidFill>
              </a:rPr>
              <a:t>волонтерских инициатив «Золотое сердце»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400" dirty="0"/>
              <a:t>работают по принципу «равный обучает равного» </a:t>
            </a:r>
            <a:endParaRPr lang="ru-RU" sz="2400" dirty="0" smtClean="0"/>
          </a:p>
          <a:p>
            <a:r>
              <a:rPr lang="ru-RU" sz="2400" dirty="0" smtClean="0"/>
              <a:t>с </a:t>
            </a:r>
            <a:r>
              <a:rPr lang="ru-RU" sz="2400" dirty="0"/>
              <a:t>учащимися школ, лицеев, колледжей Гомеля и области.</a:t>
            </a:r>
          </a:p>
          <a:p>
            <a:pPr algn="just"/>
            <a:endParaRPr lang="ru-RU" sz="24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92896"/>
            <a:ext cx="640871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570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90" y="-1"/>
            <a:ext cx="9175490" cy="68999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3728" y="260648"/>
            <a:ext cx="662473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Организацией и проведением культурно-досуговых мероприятий в детских больницах, детских оздоровительных лагерях в летний период, на молодежных площадках, в школах города занимаются волонтеры отряда </a:t>
            </a:r>
            <a:r>
              <a:rPr lang="ru-RU" sz="2800" b="1" dirty="0">
                <a:solidFill>
                  <a:srgbClr val="C00000"/>
                </a:solidFill>
              </a:rPr>
              <a:t>«</a:t>
            </a:r>
            <a:r>
              <a:rPr lang="en-US" sz="2800" b="1" dirty="0" err="1">
                <a:solidFill>
                  <a:srgbClr val="C00000"/>
                </a:solidFill>
              </a:rPr>
              <a:t>Starfall</a:t>
            </a:r>
            <a:r>
              <a:rPr lang="ru-RU" sz="2800" b="1" dirty="0">
                <a:solidFill>
                  <a:srgbClr val="C00000"/>
                </a:solidFill>
              </a:rPr>
              <a:t>»</a:t>
            </a:r>
            <a:r>
              <a:rPr lang="ru-RU" sz="2800" dirty="0">
                <a:solidFill>
                  <a:srgbClr val="C00000"/>
                </a:solidFill>
              </a:rPr>
              <a:t>.</a:t>
            </a:r>
          </a:p>
          <a:p>
            <a:pPr algn="just"/>
            <a:endParaRPr lang="ru-RU" sz="24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1" t="7921" r="12512" b="12661"/>
          <a:stretch/>
        </p:blipFill>
        <p:spPr bwMode="auto">
          <a:xfrm>
            <a:off x="2771800" y="2999858"/>
            <a:ext cx="5616624" cy="363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90" y="-1"/>
            <a:ext cx="9175490" cy="68999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3728" y="260648"/>
            <a:ext cx="66247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Направление деятельности </a:t>
            </a:r>
            <a:r>
              <a:rPr lang="ru-RU" sz="2800" b="1" i="1" dirty="0">
                <a:solidFill>
                  <a:srgbClr val="C00000"/>
                </a:solidFill>
              </a:rPr>
              <a:t>волонтерского отряда</a:t>
            </a:r>
            <a:r>
              <a:rPr lang="ru-RU" sz="2800" i="1" dirty="0">
                <a:solidFill>
                  <a:srgbClr val="C00000"/>
                </a:solidFill>
              </a:rPr>
              <a:t> </a:t>
            </a:r>
            <a:r>
              <a:rPr lang="ru-RU" sz="2800" b="1" i="1" dirty="0">
                <a:solidFill>
                  <a:srgbClr val="C00000"/>
                </a:solidFill>
              </a:rPr>
              <a:t>«</a:t>
            </a:r>
            <a:r>
              <a:rPr lang="en-US" sz="2800" b="1" i="1" dirty="0">
                <a:solidFill>
                  <a:srgbClr val="C00000"/>
                </a:solidFill>
              </a:rPr>
              <a:t>Mary Poppins</a:t>
            </a:r>
            <a:r>
              <a:rPr lang="ru-RU" sz="2800" b="1" i="1" dirty="0">
                <a:solidFill>
                  <a:srgbClr val="C00000"/>
                </a:solidFill>
              </a:rPr>
              <a:t>»</a:t>
            </a:r>
            <a:r>
              <a:rPr lang="ru-RU" sz="2800" i="1" dirty="0">
                <a:solidFill>
                  <a:srgbClr val="C00000"/>
                </a:solidFill>
              </a:rPr>
              <a:t>: </a:t>
            </a:r>
            <a:r>
              <a:rPr lang="ru-RU" sz="2400" dirty="0"/>
              <a:t>посещение СПЦ (социально-педагогического центра) с целью организации досуга детей-сирот и детей, оставшихся без попечения родителей, разработка буклетов и листовок по пропаганде ЗОЖ.</a:t>
            </a:r>
          </a:p>
          <a:p>
            <a:pPr algn="just"/>
            <a:endParaRPr lang="ru-RU" sz="24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852936"/>
            <a:ext cx="3456384" cy="222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884" y="4566278"/>
            <a:ext cx="3382963" cy="225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9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90" y="-1"/>
            <a:ext cx="9175490" cy="68999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3728" y="260648"/>
            <a:ext cx="662473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solidFill>
                  <a:srgbClr val="C00000"/>
                </a:solidFill>
              </a:rPr>
              <a:t>Волонтерский клуб «Профилактик»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400" dirty="0"/>
              <a:t>продвигает среди молодежи с использованием инновационных форм профилактической работы приоритеты ценностей ЗОЖ, занимается подготовкой лидеров для работы среди сверстников.</a:t>
            </a:r>
          </a:p>
          <a:p>
            <a:pPr algn="just"/>
            <a:endParaRPr lang="ru-RU" sz="2400" dirty="0"/>
          </a:p>
        </p:txBody>
      </p:sp>
      <p:pic>
        <p:nvPicPr>
          <p:cNvPr id="7" name="Рисунок 6" descr="C:\Documents and Settings\User\Рабочий стол\Новая папка\SAM_46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780929"/>
            <a:ext cx="6120680" cy="3760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077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90" y="-1"/>
            <a:ext cx="9175490" cy="68999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3728" y="260648"/>
            <a:ext cx="31683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i="1" dirty="0" smtClean="0">
              <a:solidFill>
                <a:srgbClr val="C00000"/>
              </a:solidFill>
            </a:endParaRPr>
          </a:p>
          <a:p>
            <a:r>
              <a:rPr lang="ru-RU" sz="3600" b="1" i="1" dirty="0" smtClean="0">
                <a:solidFill>
                  <a:srgbClr val="C00000"/>
                </a:solidFill>
              </a:rPr>
              <a:t>Волонтерский </a:t>
            </a:r>
            <a:r>
              <a:rPr lang="ru-RU" sz="3600" b="1" i="1" dirty="0">
                <a:solidFill>
                  <a:srgbClr val="C00000"/>
                </a:solidFill>
              </a:rPr>
              <a:t>отряд </a:t>
            </a:r>
            <a:endParaRPr lang="ru-RU" sz="3600" b="1" i="1" dirty="0" smtClean="0">
              <a:solidFill>
                <a:srgbClr val="C00000"/>
              </a:solidFill>
            </a:endParaRPr>
          </a:p>
          <a:p>
            <a:r>
              <a:rPr lang="ru-RU" sz="3600" b="1" i="1" dirty="0" smtClean="0">
                <a:solidFill>
                  <a:srgbClr val="C00000"/>
                </a:solidFill>
              </a:rPr>
              <a:t>«</a:t>
            </a:r>
            <a:r>
              <a:rPr lang="ru-RU" sz="3600" b="1" i="1" dirty="0">
                <a:solidFill>
                  <a:srgbClr val="C00000"/>
                </a:solidFill>
              </a:rPr>
              <a:t>5 минут»</a:t>
            </a:r>
            <a:r>
              <a:rPr lang="ru-RU" sz="3600" dirty="0">
                <a:solidFill>
                  <a:srgbClr val="C00000"/>
                </a:solidFill>
              </a:rPr>
              <a:t> </a:t>
            </a:r>
            <a:r>
              <a:rPr lang="ru-RU" sz="3600" dirty="0"/>
              <a:t>оказывает помощь абитуриентам в ходе приемной кампании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714" y="260648"/>
            <a:ext cx="3467610" cy="288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584" y="3321429"/>
            <a:ext cx="374441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9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90" y="-1"/>
            <a:ext cx="9165490" cy="689244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18222" y="332656"/>
            <a:ext cx="66967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+mj-lt"/>
              </a:rPr>
              <a:t>Студенческий медицинский отряд «</a:t>
            </a:r>
            <a:r>
              <a:rPr lang="ru-RU" sz="4000" dirty="0" err="1" smtClean="0">
                <a:latin typeface="+mj-lt"/>
              </a:rPr>
              <a:t>Салюс</a:t>
            </a:r>
            <a:r>
              <a:rPr lang="ru-RU" sz="4000" dirty="0" smtClean="0">
                <a:latin typeface="+mj-lt"/>
              </a:rPr>
              <a:t>»</a:t>
            </a:r>
          </a:p>
          <a:p>
            <a:pPr algn="ctr"/>
            <a:r>
              <a:rPr lang="ru-RU" sz="4000" dirty="0">
                <a:latin typeface="+mj-lt"/>
              </a:rPr>
              <a:t>и</a:t>
            </a:r>
            <a:r>
              <a:rPr lang="ru-RU" sz="4000" dirty="0" smtClean="0">
                <a:latin typeface="+mj-lt"/>
              </a:rPr>
              <a:t>м. Героя Советского Союза</a:t>
            </a:r>
          </a:p>
          <a:p>
            <a:pPr algn="ctr"/>
            <a:r>
              <a:rPr lang="ru-RU" sz="4000" dirty="0" smtClean="0">
                <a:latin typeface="+mj-lt"/>
              </a:rPr>
              <a:t>Надежды Викторовны Троян</a:t>
            </a:r>
            <a:endParaRPr lang="ru-RU" sz="4000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301" y="2887201"/>
            <a:ext cx="2838811" cy="376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212" y="3655201"/>
            <a:ext cx="3803650" cy="303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15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90" y="-1"/>
            <a:ext cx="9165490" cy="689244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18222" y="332656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+mj-lt"/>
              </a:rPr>
              <a:t>Научное общество учащихся</a:t>
            </a:r>
            <a:endParaRPr lang="ru-RU" sz="4000" dirty="0">
              <a:latin typeface="+mj-lt"/>
            </a:endParaRPr>
          </a:p>
        </p:txBody>
      </p:sp>
      <p:pic>
        <p:nvPicPr>
          <p:cNvPr id="9" name="Picture 4" descr="Картинки по запросу гиф кардиограмм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253" y="5799993"/>
            <a:ext cx="6434681" cy="9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340768"/>
            <a:ext cx="654722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551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2195736" y="522893"/>
            <a:ext cx="6696744" cy="600245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endParaRPr lang="ru-RU" sz="3000" b="1" dirty="0" smtClean="0">
              <a:solidFill>
                <a:schemeClr val="accent3">
                  <a:lumMod val="25000"/>
                </a:schemeClr>
              </a:solidFill>
              <a:latin typeface="Times New Roman" pitchFamily="18" charset="0"/>
              <a:cs typeface="Arial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Arial" charset="0"/>
              </a:rPr>
              <a:t>                   Форма обучения </a:t>
            </a:r>
            <a:r>
              <a:rPr lang="ru-RU" sz="3000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Arial" charset="0"/>
              </a:rPr>
              <a:t>– </a:t>
            </a:r>
            <a:r>
              <a:rPr lang="ru-RU" sz="3000" b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Arial" charset="0"/>
              </a:rPr>
              <a:t>дневная</a:t>
            </a: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3000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Arial" charset="0"/>
              </a:rPr>
              <a:t>                   (за счет средств бюджета, </a:t>
            </a: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3000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Arial" charset="0"/>
              </a:rPr>
              <a:t>                    на платной основе)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endParaRPr lang="ru-RU" sz="3200" b="1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endParaRPr lang="ru-RU" sz="3200" b="1" dirty="0">
              <a:solidFill>
                <a:schemeClr val="tx1"/>
              </a:solidFill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endParaRPr lang="ru-RU" sz="3200" b="1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3200" b="1" dirty="0" smtClean="0">
                <a:solidFill>
                  <a:schemeClr val="tx1"/>
                </a:solidFill>
              </a:rPr>
              <a:t>Ориентировочная </a:t>
            </a:r>
            <a:r>
              <a:rPr lang="ru-RU" sz="3200" b="1" dirty="0">
                <a:solidFill>
                  <a:schemeClr val="tx1"/>
                </a:solidFill>
              </a:rPr>
              <a:t>стоимость обучения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b="1" dirty="0">
                <a:solidFill>
                  <a:schemeClr val="tx1"/>
                </a:solidFill>
              </a:rPr>
              <a:t>в год: </a:t>
            </a:r>
            <a:endParaRPr lang="ru-RU" sz="3200" b="1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на </a:t>
            </a:r>
            <a:r>
              <a:rPr lang="ru-RU" sz="3200" dirty="0">
                <a:solidFill>
                  <a:schemeClr val="tx1"/>
                </a:solidFill>
              </a:rPr>
              <a:t>все специальности</a:t>
            </a:r>
            <a:r>
              <a:rPr lang="ru-RU" sz="3200" b="1" dirty="0">
                <a:solidFill>
                  <a:schemeClr val="tx1"/>
                </a:solidFill>
              </a:rPr>
              <a:t> 1 815,0 </a:t>
            </a:r>
            <a:r>
              <a:rPr lang="ru-RU" sz="3200" b="1" dirty="0" err="1">
                <a:solidFill>
                  <a:schemeClr val="tx1"/>
                </a:solidFill>
              </a:rPr>
              <a:t>бел.руб</a:t>
            </a:r>
            <a:endParaRPr lang="ru-RU" sz="3200" b="1" dirty="0">
              <a:solidFill>
                <a:schemeClr val="tx1"/>
              </a:solidFill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endParaRPr lang="ru-RU" sz="3000" dirty="0" smtClean="0">
              <a:solidFill>
                <a:schemeClr val="accent3">
                  <a:lumMod val="25000"/>
                </a:schemeClr>
              </a:solidFill>
              <a:latin typeface="Times New Roman" pitchFamily="18" charset="0"/>
              <a:cs typeface="Arial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endParaRPr lang="ru-RU" b="1" dirty="0">
              <a:solidFill>
                <a:schemeClr val="accent3">
                  <a:lumMod val="25000"/>
                </a:schemeClr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028" name="Picture 4" descr="Картинки по запросу гиф кардиограмм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934676"/>
            <a:ext cx="4896544" cy="73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39040"/>
            <a:ext cx="1800200" cy="3441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779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90" y="-1"/>
            <a:ext cx="9165490" cy="689244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18222" y="332656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+mj-lt"/>
              </a:rPr>
              <a:t>МИСТЕР  КОЛЛЕДЖ  2023</a:t>
            </a:r>
            <a:endParaRPr lang="ru-RU" sz="4000" dirty="0">
              <a:latin typeface="+mj-lt"/>
            </a:endParaRPr>
          </a:p>
        </p:txBody>
      </p:sp>
      <p:pic>
        <p:nvPicPr>
          <p:cNvPr id="9" name="Picture 4" descr="Картинки по запросу гиф кардиограмм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253" y="5799993"/>
            <a:ext cx="6434681" cy="9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628" y="1040542"/>
            <a:ext cx="24384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050098"/>
            <a:ext cx="24384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92080" y="50851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412253" y="4437112"/>
            <a:ext cx="61823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Специальный приз Дмитрия Евменова: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год бесплатного  обучения в ONEMODELSCHOOLGOMEL, участие в фотосессиях разного </a:t>
            </a:r>
            <a:r>
              <a:rPr lang="ru-RU" dirty="0" smtClean="0"/>
              <a:t>уровня;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/>
              <a:t>Станислав Киселев – участие </a:t>
            </a:r>
            <a:r>
              <a:rPr lang="ru-RU" dirty="0"/>
              <a:t>в городском конкурсе «Мистер-Гомель 2024» без </a:t>
            </a:r>
            <a:r>
              <a:rPr lang="ru-RU" dirty="0" smtClean="0"/>
              <a:t>кастинга.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174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7013" y="4005064"/>
            <a:ext cx="8734107" cy="2609096"/>
          </a:xfrm>
          <a:prstGeom prst="roundRect">
            <a:avLst/>
          </a:prstGeom>
          <a:solidFill>
            <a:schemeClr val="accent4">
              <a:alpha val="71000"/>
            </a:schemeClr>
          </a:solidFill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None/>
            </a:pPr>
            <a:r>
              <a:rPr lang="ru-RU" altLang="zh-TW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zh-TW" sz="2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Для иногородних учащихся функционирует общежитие. 	</a:t>
            </a:r>
          </a:p>
          <a:p>
            <a:pPr marL="0" indent="0" algn="just" eaLnBrk="1" hangingPunct="1">
              <a:lnSpc>
                <a:spcPct val="90000"/>
              </a:lnSpc>
              <a:buNone/>
            </a:pPr>
            <a:r>
              <a:rPr lang="ru-RU" altLang="zh-TW" sz="28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zh-TW" sz="2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Питание учащихся осуществляется на базе буфета.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0648"/>
            <a:ext cx="406794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4" y="476672"/>
            <a:ext cx="453650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608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88"/>
            <a:ext cx="9144000" cy="68762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547" y="3713582"/>
            <a:ext cx="3364816" cy="2246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483" y="313029"/>
            <a:ext cx="3227084" cy="2151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547" y="177899"/>
            <a:ext cx="3429784" cy="2286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40152" y="2780928"/>
            <a:ext cx="2592288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+mn-lt"/>
                <a:ea typeface="+mj-ea"/>
                <a:cs typeface="+mj-cs"/>
              </a:rPr>
              <a:t>Тренажерный зал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11921" y="2818656"/>
            <a:ext cx="3011036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+mn-lt"/>
              </a:rPr>
              <a:t>Комната самоподготовки</a:t>
            </a:r>
            <a:endParaRPr lang="ru-RU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36223" y="6230968"/>
            <a:ext cx="2592288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+mn-lt"/>
              </a:rPr>
              <a:t>Кухня</a:t>
            </a:r>
            <a:endParaRPr lang="ru-RU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2552" y="6202593"/>
            <a:ext cx="2592288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+mn-lt"/>
              </a:rPr>
              <a:t>Жилая комната</a:t>
            </a:r>
            <a:endParaRPr lang="ru-RU" dirty="0">
              <a:latin typeface="+mn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910" y="3202408"/>
            <a:ext cx="2134230" cy="284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17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288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2195736" y="1753822"/>
            <a:ext cx="6824440" cy="479937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3200" b="1" dirty="0" smtClean="0"/>
              <a:t>обзорная экскурсия </a:t>
            </a:r>
            <a:r>
              <a:rPr lang="ru-RU" sz="3200" b="1" dirty="0"/>
              <a:t>«Введение в профессию»,</a:t>
            </a:r>
            <a:endParaRPr lang="ru-RU" sz="3200" dirty="0"/>
          </a:p>
          <a:p>
            <a:pPr lvl="0"/>
            <a:r>
              <a:rPr lang="ru-RU" sz="3200" b="1" dirty="0"/>
              <a:t>профориентационный проект «Такая нужная профессия» </a:t>
            </a:r>
            <a:endParaRPr lang="ru-RU" sz="3200" b="1" dirty="0" smtClean="0"/>
          </a:p>
          <a:p>
            <a:pPr marL="0" lvl="0" indent="0">
              <a:buNone/>
            </a:pPr>
            <a:r>
              <a:rPr lang="ru-RU" sz="3200" b="1" dirty="0" smtClean="0"/>
              <a:t>   (</a:t>
            </a:r>
            <a:r>
              <a:rPr lang="ru-RU" sz="3200" b="1" dirty="0"/>
              <a:t>в период каникул).</a:t>
            </a:r>
            <a:endParaRPr lang="ru-RU" sz="3200" dirty="0"/>
          </a:p>
          <a:p>
            <a:r>
              <a:rPr lang="ru-RU" sz="3200" b="1" dirty="0"/>
              <a:t>Контактный телефон: </a:t>
            </a:r>
            <a:endParaRPr lang="ru-RU" sz="3200" b="1" dirty="0" smtClean="0"/>
          </a:p>
          <a:p>
            <a:pPr marL="0" indent="0">
              <a:buNone/>
            </a:pPr>
            <a:r>
              <a:rPr lang="ru-RU" sz="3200" b="1" dirty="0" smtClean="0"/>
              <a:t>   8 </a:t>
            </a:r>
            <a:r>
              <a:rPr lang="ru-RU" sz="3200" b="1" dirty="0"/>
              <a:t>(0232) 34-20-17, </a:t>
            </a:r>
            <a:endParaRPr lang="ru-RU" sz="3200" b="1" dirty="0" smtClean="0"/>
          </a:p>
          <a:p>
            <a:pPr marL="0" indent="0">
              <a:buNone/>
            </a:pPr>
            <a:r>
              <a:rPr lang="ru-RU" sz="3200" b="1" dirty="0" smtClean="0"/>
              <a:t>Ковалевская Лариса </a:t>
            </a:r>
            <a:r>
              <a:rPr lang="ru-RU" sz="3200" b="1" dirty="0"/>
              <a:t>Витальевна, заместитель директора по учебно-воспитательной </a:t>
            </a:r>
            <a:r>
              <a:rPr lang="ru-RU" sz="3200" b="1" dirty="0" smtClean="0"/>
              <a:t>работе</a:t>
            </a:r>
            <a:endParaRPr lang="ru-RU" sz="32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195736" y="330200"/>
            <a:ext cx="6824440" cy="1423621"/>
          </a:xfrm>
          <a:prstGeom prst="rect">
            <a:avLst/>
          </a:prstGeom>
          <a:effec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 smtClean="0">
                <a:solidFill>
                  <a:schemeClr val="accent3">
                    <a:lumMod val="25000"/>
                  </a:schemeClr>
                </a:solidFill>
                <a:effectLst/>
                <a:latin typeface="Times New Roman" pitchFamily="18" charset="0"/>
              </a:rPr>
              <a:t>Для учащихся 7-11 классов</a:t>
            </a:r>
            <a:r>
              <a:rPr lang="ru-RU" sz="3200" b="1" dirty="0" smtClean="0">
                <a:solidFill>
                  <a:schemeClr val="accent3">
                    <a:lumMod val="25000"/>
                  </a:schemeClr>
                </a:solidFill>
                <a:effectLst/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25000"/>
                  </a:schemeClr>
                </a:solidFill>
                <a:effectLst/>
                <a:latin typeface="Times New Roman" pitchFamily="18" charset="0"/>
              </a:rPr>
            </a:br>
            <a:endParaRPr lang="ru-RU" sz="3200" b="1" dirty="0">
              <a:solidFill>
                <a:schemeClr val="accent3">
                  <a:lumMod val="25000"/>
                </a:schemeClr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00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288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2195736" y="1753822"/>
            <a:ext cx="6824440" cy="479937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ru-RU" sz="32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979712" y="330201"/>
            <a:ext cx="7164288" cy="650527"/>
          </a:xfrm>
          <a:prstGeom prst="rect">
            <a:avLst/>
          </a:prstGeom>
          <a:effec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dirty="0">
                <a:solidFill>
                  <a:srgbClr val="C00000"/>
                </a:solidFill>
              </a:rPr>
              <a:t>Проект «Такая нужная профессия» </a:t>
            </a:r>
            <a:endParaRPr lang="ru-RU" sz="3600" b="1" dirty="0">
              <a:solidFill>
                <a:srgbClr val="C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1196752"/>
            <a:ext cx="68244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позволяет </a:t>
            </a:r>
            <a:r>
              <a:rPr lang="ru-RU" sz="2800" dirty="0"/>
              <a:t>представителям целевой аудитории в интерактивной форме попробовать себя в роли </a:t>
            </a:r>
            <a:r>
              <a:rPr lang="ru-RU" sz="2800" dirty="0" smtClean="0"/>
              <a:t>будущего </a:t>
            </a:r>
            <a:r>
              <a:rPr lang="ru-RU" sz="2800" dirty="0"/>
              <a:t>медицинского </a:t>
            </a:r>
            <a:r>
              <a:rPr lang="ru-RU" sz="2800" dirty="0" smtClean="0"/>
              <a:t>работника.</a:t>
            </a:r>
            <a:endParaRPr lang="ru-RU" sz="28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t="21129"/>
          <a:stretch/>
        </p:blipFill>
        <p:spPr bwMode="auto">
          <a:xfrm>
            <a:off x="5486125" y="3012634"/>
            <a:ext cx="3657875" cy="270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861048"/>
            <a:ext cx="3592240" cy="275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08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288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2195736" y="2204864"/>
            <a:ext cx="6824440" cy="434833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ОТКРЫТЫХ ДВЕРЕЙ </a:t>
            </a:r>
          </a:p>
          <a:p>
            <a:pPr algn="ctr">
              <a:buFont typeface="Arial" pitchFamily="34" charset="0"/>
              <a:buNone/>
            </a:pP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2023 году</a:t>
            </a:r>
            <a:endParaRPr lang="en-US" sz="3600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628650" algn="just">
              <a:spcBef>
                <a:spcPts val="0"/>
              </a:spcBef>
              <a:buFont typeface="Arial" pitchFamily="34" charset="0"/>
              <a:buNone/>
            </a:pPr>
            <a:r>
              <a:rPr lang="ru-RU" sz="4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15 апреля,  20 мая</a:t>
            </a:r>
            <a:endParaRPr lang="ru-RU" sz="4000" b="1" dirty="0" smtClean="0"/>
          </a:p>
          <a:p>
            <a:pPr marL="0" indent="0">
              <a:buFont typeface="Arial" pitchFamily="34" charset="0"/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Время  встречи – 10.00 ч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Место проведения – актовый зал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195736" y="330200"/>
            <a:ext cx="6824440" cy="1423621"/>
          </a:xfrm>
          <a:prstGeom prst="rect">
            <a:avLst/>
          </a:prstGeom>
          <a:effec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 smtClean="0">
                <a:solidFill>
                  <a:schemeClr val="accent3">
                    <a:lumMod val="25000"/>
                  </a:schemeClr>
                </a:solidFill>
                <a:effectLst/>
                <a:latin typeface="Times New Roman" pitchFamily="18" charset="0"/>
              </a:rPr>
              <a:t>Учреждение образования </a:t>
            </a:r>
            <a:br>
              <a:rPr lang="ru-RU" sz="3200" b="1" dirty="0" smtClean="0">
                <a:solidFill>
                  <a:schemeClr val="accent3">
                    <a:lumMod val="25000"/>
                  </a:schemeClr>
                </a:solidFill>
                <a:effectLst/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accent3">
                    <a:lumMod val="25000"/>
                  </a:schemeClr>
                </a:solidFill>
                <a:effectLst/>
                <a:latin typeface="Times New Roman" pitchFamily="18" charset="0"/>
              </a:rPr>
              <a:t>«Гомельский государственный </a:t>
            </a:r>
          </a:p>
          <a:p>
            <a:pPr algn="ctr"/>
            <a:r>
              <a:rPr lang="ru-RU" sz="3200" b="1" dirty="0" smtClean="0">
                <a:solidFill>
                  <a:schemeClr val="accent3">
                    <a:lumMod val="25000"/>
                  </a:schemeClr>
                </a:solidFill>
                <a:effectLst/>
                <a:latin typeface="Times New Roman" pitchFamily="18" charset="0"/>
              </a:rPr>
              <a:t>медицинский колледж»</a:t>
            </a:r>
            <a:endParaRPr lang="ru-RU" sz="3200" b="1" dirty="0">
              <a:solidFill>
                <a:schemeClr val="accent3">
                  <a:lumMod val="25000"/>
                </a:schemeClr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49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9" y="-24495"/>
            <a:ext cx="9158429" cy="6887139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616" y="2294085"/>
            <a:ext cx="5040630" cy="3780473"/>
          </a:xfrm>
          <a:prstGeom prst="round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1691680" y="188640"/>
            <a:ext cx="7205831" cy="2148840"/>
          </a:xfrm>
          <a:prstGeom prst="roundRect">
            <a:avLst>
              <a:gd name="adj" fmla="val 23759"/>
            </a:avLst>
          </a:prstGeom>
          <a:solidFill>
            <a:schemeClr val="accent5">
              <a:lumMod val="20000"/>
              <a:lumOff val="80000"/>
              <a:alpha val="52000"/>
            </a:schemeClr>
          </a:solidFill>
          <a:effectLst>
            <a:softEdge rad="127000"/>
          </a:effectLst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Приходите </a:t>
            </a:r>
          </a:p>
          <a:p>
            <a:pPr algn="ctr">
              <a:defRPr/>
            </a:pPr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  нам  учиться!</a:t>
            </a:r>
            <a:endParaRPr lang="ru-RU" sz="5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" name="Picture 4" descr="Картинки по запросу гиф кардиограмм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074558"/>
            <a:ext cx="7236296" cy="73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05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269132"/>
            <a:ext cx="6786764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chemeClr val="accent3">
                    <a:lumMod val="25000"/>
                  </a:schemeClr>
                </a:solidFill>
                <a:latin typeface="+mj-lt"/>
              </a:rPr>
              <a:t>Целевая      подготовка</a:t>
            </a:r>
            <a:endParaRPr lang="ru-RU" sz="3600" b="1" dirty="0">
              <a:solidFill>
                <a:schemeClr val="accent3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2195736" y="1412776"/>
            <a:ext cx="6786764" cy="51125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ru-RU" dirty="0"/>
          </a:p>
        </p:txBody>
      </p:sp>
      <p:pic>
        <p:nvPicPr>
          <p:cNvPr id="3077" name="Picture 5" descr="Картинки по запросу гиф скорая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460" y="4721695"/>
            <a:ext cx="1503040" cy="180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2" y="1228947"/>
            <a:ext cx="640871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 период вступительной кампании </a:t>
            </a:r>
            <a:r>
              <a:rPr lang="ru-RU" sz="2400" dirty="0" smtClean="0"/>
              <a:t>целевые </a:t>
            </a:r>
            <a:r>
              <a:rPr lang="ru-RU" sz="2400" dirty="0"/>
              <a:t>договоры с абитуриентами будут заключаться </a:t>
            </a:r>
            <a:endParaRPr lang="ru-RU" sz="2400" dirty="0" smtClean="0"/>
          </a:p>
          <a:p>
            <a:r>
              <a:rPr lang="ru-RU" sz="2400" dirty="0" smtClean="0"/>
              <a:t>с </a:t>
            </a:r>
            <a:r>
              <a:rPr lang="ru-RU" sz="2400" dirty="0"/>
              <a:t>Главным управлением здравоохранения Гомельского облисполкома (ГУЗО)                                и учреждениями здравоохранения области, являющимися юридическими лицами. </a:t>
            </a:r>
            <a:r>
              <a:rPr lang="ru-RU" sz="2400" dirty="0" smtClean="0"/>
              <a:t>	</a:t>
            </a:r>
          </a:p>
          <a:p>
            <a:r>
              <a:rPr lang="ru-RU" sz="2400" dirty="0" smtClean="0"/>
              <a:t>Адрес </a:t>
            </a:r>
            <a:r>
              <a:rPr lang="ru-RU" sz="2400" dirty="0"/>
              <a:t>ГУЗО: г. Гомель, переулок Спартака, 2а.  </a:t>
            </a:r>
            <a:endParaRPr lang="ru-RU" sz="2400" dirty="0" smtClean="0"/>
          </a:p>
          <a:p>
            <a:r>
              <a:rPr lang="ru-RU" sz="2400" b="1" dirty="0" smtClean="0"/>
              <a:t>Абитуриент </a:t>
            </a:r>
            <a:r>
              <a:rPr lang="ru-RU" sz="2400" b="1" dirty="0"/>
              <a:t>вправе выбрать заказчика кадров самостоятельно. </a:t>
            </a:r>
            <a:endParaRPr lang="ru-RU" sz="2400" b="1" dirty="0" smtClean="0"/>
          </a:p>
          <a:p>
            <a:r>
              <a:rPr lang="ru-RU" sz="2400" b="1" dirty="0" smtClean="0"/>
              <a:t>Срок </a:t>
            </a:r>
            <a:r>
              <a:rPr lang="ru-RU" sz="2400" b="1" dirty="0"/>
              <a:t>обязательной работы</a:t>
            </a:r>
            <a:r>
              <a:rPr lang="ru-RU" sz="2400" dirty="0"/>
              <a:t> после окончания колледжа на условиях целевой подготовки </a:t>
            </a:r>
            <a:r>
              <a:rPr lang="ru-RU" sz="2400" dirty="0" smtClean="0"/>
              <a:t>–</a:t>
            </a:r>
            <a:r>
              <a:rPr lang="ru-RU" sz="2400" dirty="0"/>
              <a:t> </a:t>
            </a:r>
            <a:endParaRPr lang="ru-RU" sz="2400" dirty="0" smtClean="0"/>
          </a:p>
          <a:p>
            <a:r>
              <a:rPr lang="ru-RU" sz="2400" b="1" dirty="0" smtClean="0"/>
              <a:t>не </a:t>
            </a:r>
            <a:r>
              <a:rPr lang="ru-RU" sz="2400" b="1" dirty="0"/>
              <a:t>менее 3 (трех) лет.</a:t>
            </a:r>
            <a:endParaRPr lang="ru-RU" sz="2400" dirty="0"/>
          </a:p>
          <a:p>
            <a:endParaRPr lang="ru-RU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537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"/>
            <a:ext cx="9144000" cy="68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80807" y="332656"/>
            <a:ext cx="6731145" cy="132343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4000" b="1" dirty="0" smtClean="0">
                <a:latin typeface="+mj-lt"/>
              </a:rPr>
              <a:t>     ФОРМА   ВСТУПИТЕЛЬНЫХ ИСПЫТАНИЙ: </a:t>
            </a:r>
            <a:endParaRPr lang="ru-RU" sz="4000" b="1" u="sng" dirty="0">
              <a:solidFill>
                <a:schemeClr val="tx2">
                  <a:lumMod val="75000"/>
                </a:schemeClr>
              </a:solidFill>
              <a:effectLst/>
              <a:uFill>
                <a:solidFill>
                  <a:schemeClr val="bg2">
                    <a:lumMod val="25000"/>
                  </a:schemeClr>
                </a:solidFill>
              </a:uFill>
              <a:latin typeface="+mj-lt"/>
              <a:cs typeface="Times New Roman" pitchFamily="18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180807" y="1324809"/>
            <a:ext cx="6731145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2800" dirty="0" smtClean="0"/>
          </a:p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конкурс </a:t>
            </a:r>
            <a:r>
              <a:rPr lang="ru-RU" sz="3600" b="1" dirty="0">
                <a:solidFill>
                  <a:schemeClr val="bg2">
                    <a:lumMod val="25000"/>
                  </a:schemeClr>
                </a:solidFill>
              </a:rPr>
              <a:t>среднего балла документа об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образовании</a:t>
            </a:r>
            <a:endParaRPr lang="ru-RU" sz="36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2800" b="1" dirty="0"/>
              <a:t> </a:t>
            </a:r>
            <a:endParaRPr lang="ru-RU" sz="2800" dirty="0"/>
          </a:p>
          <a:p>
            <a:pPr algn="ctr"/>
            <a:endParaRPr lang="ru-RU" sz="2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360" y="3429000"/>
            <a:ext cx="604867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61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3175"/>
            <a:ext cx="9139237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1761" y="260648"/>
            <a:ext cx="6408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atin typeface="+mj-lt"/>
              </a:rPr>
              <a:t>ПРИЕМ   в   2023   году</a:t>
            </a:r>
            <a:endParaRPr lang="ru-RU" sz="5400" b="1" dirty="0">
              <a:latin typeface="+mj-lt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83979"/>
            <a:ext cx="2880320" cy="2893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Картинки по запросу гиф кардиограмм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753" y="5833787"/>
            <a:ext cx="57150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18" y="1183978"/>
            <a:ext cx="3204356" cy="2893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67746" y="4293096"/>
            <a:ext cx="669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+mj-lt"/>
              </a:rPr>
              <a:t>НА  БАЗЕ  ОБЩЕГО  СРЕДНЕГО ОБРАЗОВАНИЯ</a:t>
            </a:r>
            <a:endParaRPr lang="ru-RU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115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0"/>
            <a:ext cx="9112552" cy="685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7784" y="188640"/>
            <a:ext cx="5832648" cy="1077218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Специальность </a:t>
            </a:r>
            <a:r>
              <a:rPr lang="ru-RU" sz="3200" b="1" dirty="0" smtClean="0">
                <a:solidFill>
                  <a:schemeClr val="tx1"/>
                </a:solidFill>
              </a:rPr>
              <a:t>5-04-0911-05</a:t>
            </a:r>
          </a:p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СЕСТРИНСКОЕ ДЕЛО</a:t>
            </a:r>
            <a:endParaRPr lang="ru-RU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9712" y="1383321"/>
            <a:ext cx="687866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Квалификация: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Медицинская сестра (медицинский брат)</a:t>
            </a:r>
          </a:p>
          <a:p>
            <a:pPr algn="just"/>
            <a:r>
              <a:rPr lang="ru-RU" sz="2800" b="1" dirty="0"/>
              <a:t>С</a:t>
            </a:r>
            <a:r>
              <a:rPr lang="ru-RU" sz="2800" b="1" dirty="0" smtClean="0"/>
              <a:t>рок </a:t>
            </a:r>
            <a:r>
              <a:rPr lang="ru-RU" sz="2800" b="1" dirty="0"/>
              <a:t>обучения – </a:t>
            </a:r>
            <a:r>
              <a:rPr lang="ru-RU" sz="2800" b="1" dirty="0" smtClean="0"/>
              <a:t>1 год 10 месяцев </a:t>
            </a:r>
            <a:endParaRPr lang="ru-RU" sz="2800" b="1" dirty="0" smtClean="0"/>
          </a:p>
          <a:p>
            <a:r>
              <a:rPr lang="ru-RU" sz="2800" b="1" dirty="0"/>
              <a:t>Конкурс в год, предшествующий приему:</a:t>
            </a:r>
            <a:endParaRPr lang="ru-RU" sz="2800" dirty="0"/>
          </a:p>
          <a:p>
            <a:r>
              <a:rPr lang="ru-RU" sz="2800" dirty="0"/>
              <a:t>1,9 чел. на место (бюджет)</a:t>
            </a:r>
          </a:p>
          <a:p>
            <a:r>
              <a:rPr lang="ru-RU" sz="2800" dirty="0"/>
              <a:t>1,3 чел. на место (платно)</a:t>
            </a:r>
          </a:p>
          <a:p>
            <a:pPr algn="just"/>
            <a:endParaRPr lang="ru-RU" sz="2800" b="1" dirty="0"/>
          </a:p>
          <a:p>
            <a:pPr algn="just"/>
            <a:endParaRPr lang="ru-RU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17032"/>
            <a:ext cx="3131840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886267"/>
            <a:ext cx="4032448" cy="3312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8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784" y="188640"/>
            <a:ext cx="5832648" cy="1077218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Специальность </a:t>
            </a:r>
            <a:r>
              <a:rPr lang="ru-RU" sz="3200" b="1" dirty="0"/>
              <a:t>5-04-0911-03 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ЛЕЧЕБНОЕ ДЕЛО</a:t>
            </a:r>
            <a:endParaRPr lang="ru-RU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1281989"/>
            <a:ext cx="66967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Квалификация: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Фельдшер-акушер. Помощник врача</a:t>
            </a:r>
          </a:p>
          <a:p>
            <a:r>
              <a:rPr lang="ru-RU" sz="2800" b="1" dirty="0"/>
              <a:t>С</a:t>
            </a:r>
            <a:r>
              <a:rPr lang="ru-RU" sz="2800" b="1" dirty="0" smtClean="0"/>
              <a:t>рок </a:t>
            </a:r>
            <a:r>
              <a:rPr lang="ru-RU" sz="2800" b="1" dirty="0"/>
              <a:t>обучения – 2 года 10 месяцев</a:t>
            </a:r>
          </a:p>
          <a:p>
            <a:r>
              <a:rPr lang="ru-RU" sz="2800" b="1" dirty="0"/>
              <a:t>Конкурс в год, предшествующий приему:</a:t>
            </a:r>
            <a:endParaRPr lang="ru-RU" sz="2800" dirty="0"/>
          </a:p>
          <a:p>
            <a:r>
              <a:rPr lang="ru-RU" sz="2800" dirty="0"/>
              <a:t>2,1 чел. на место (бюджет)</a:t>
            </a:r>
          </a:p>
          <a:p>
            <a:r>
              <a:rPr lang="ru-RU" sz="2800" dirty="0"/>
              <a:t>1,1 чел. на место (платно)</a:t>
            </a:r>
          </a:p>
          <a:p>
            <a:endParaRPr lang="ru-RU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67" y="4262932"/>
            <a:ext cx="465137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5053012"/>
            <a:ext cx="1616075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07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188640"/>
            <a:ext cx="6779016" cy="1569660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100" b="1" dirty="0" smtClean="0">
                <a:solidFill>
                  <a:schemeClr val="bg2">
                    <a:lumMod val="25000"/>
                  </a:schemeClr>
                </a:solidFill>
              </a:rPr>
              <a:t>Специальность   </a:t>
            </a:r>
            <a:r>
              <a:rPr lang="ru-RU" sz="3100" b="1" dirty="0" smtClean="0"/>
              <a:t>5-04-0911-04</a:t>
            </a:r>
            <a:r>
              <a:rPr lang="ru-RU" sz="3100" b="1" dirty="0" smtClean="0">
                <a:solidFill>
                  <a:schemeClr val="bg2">
                    <a:lumMod val="25000"/>
                  </a:schemeClr>
                </a:solidFill>
              </a:rPr>
              <a:t> МЕДИКО-ПРОФИЛАКТИЧЕСКОЕ ДЕЛО</a:t>
            </a:r>
            <a:endParaRPr lang="ru-RU" sz="31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6889" y="1760871"/>
            <a:ext cx="66178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Квалификация:</a:t>
            </a:r>
          </a:p>
          <a:p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Фельдшер-гигиенист-эпидемиолог. </a:t>
            </a:r>
          </a:p>
          <a:p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Помощник врача-гигиениста, </a:t>
            </a:r>
          </a:p>
          <a:p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врача-эпидемиолога</a:t>
            </a:r>
            <a:r>
              <a:rPr lang="ru-RU" sz="2800" dirty="0" smtClean="0"/>
              <a:t> </a:t>
            </a:r>
            <a:endParaRPr lang="ru-RU" sz="2800" dirty="0"/>
          </a:p>
          <a:p>
            <a:r>
              <a:rPr lang="ru-RU" sz="2800" b="1" dirty="0"/>
              <a:t>С</a:t>
            </a:r>
            <a:r>
              <a:rPr lang="ru-RU" sz="2800" b="1" dirty="0" smtClean="0"/>
              <a:t>рок </a:t>
            </a:r>
            <a:r>
              <a:rPr lang="ru-RU" sz="2800" b="1" dirty="0"/>
              <a:t>обучения – </a:t>
            </a:r>
            <a:r>
              <a:rPr lang="ru-RU" sz="2800" b="1" dirty="0" smtClean="0"/>
              <a:t>1 год 10 месяцев</a:t>
            </a:r>
            <a:endParaRPr lang="ru-RU" sz="2800" b="1" dirty="0"/>
          </a:p>
          <a:p>
            <a:r>
              <a:rPr lang="ru-RU" sz="2800" b="1" dirty="0"/>
              <a:t>Конкурс в год, предшествующий приему: </a:t>
            </a:r>
            <a:endParaRPr lang="ru-RU" sz="2800" b="1" dirty="0" smtClean="0"/>
          </a:p>
          <a:p>
            <a:r>
              <a:rPr lang="ru-RU" sz="2800" dirty="0" smtClean="0"/>
              <a:t>в </a:t>
            </a:r>
            <a:r>
              <a:rPr lang="ru-RU" sz="2800" dirty="0"/>
              <a:t>2022 году </a:t>
            </a:r>
            <a:r>
              <a:rPr lang="ru-RU" sz="2800" dirty="0" smtClean="0"/>
              <a:t>прием </a:t>
            </a:r>
          </a:p>
          <a:p>
            <a:r>
              <a:rPr lang="ru-RU" sz="2800" dirty="0" smtClean="0"/>
              <a:t>не осуществлялся</a:t>
            </a:r>
            <a:endParaRPr lang="ru-RU" sz="2800" dirty="0"/>
          </a:p>
          <a:p>
            <a:pPr algn="just"/>
            <a:endParaRPr lang="ru-RU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Picture 4" descr="Картинки по запросу гиф кардиограмм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789" y="6162254"/>
            <a:ext cx="4022926" cy="60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449" y="4461541"/>
            <a:ext cx="2520280" cy="232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45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9943" y="188640"/>
            <a:ext cx="6779016" cy="1077218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Специальность   </a:t>
            </a:r>
            <a:r>
              <a:rPr lang="ru-RU" sz="3200" b="1" dirty="0" smtClean="0"/>
              <a:t>5-04-0911-02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algn="ctr"/>
            <a:r>
              <a:rPr lang="ru-RU" sz="3200" b="1" dirty="0">
                <a:solidFill>
                  <a:schemeClr val="bg2">
                    <a:lumMod val="25000"/>
                  </a:schemeClr>
                </a:solidFill>
              </a:rPr>
              <a:t>ЗУБОЛЕЧЕБНОЕ 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ДЕЛО</a:t>
            </a:r>
            <a:endParaRPr lang="ru-RU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6889" y="1760871"/>
            <a:ext cx="66178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Квалификация: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Зубной фельдшер</a:t>
            </a:r>
            <a:endParaRPr lang="ru-RU" sz="2800" b="1" dirty="0" smtClean="0"/>
          </a:p>
          <a:p>
            <a:r>
              <a:rPr lang="ru-RU" sz="2800" b="1" dirty="0" smtClean="0"/>
              <a:t>Срок </a:t>
            </a:r>
            <a:r>
              <a:rPr lang="ru-RU" sz="2800" b="1" dirty="0"/>
              <a:t>обучения – 2 </a:t>
            </a:r>
            <a:r>
              <a:rPr lang="ru-RU" sz="2800" b="1" dirty="0" smtClean="0"/>
              <a:t>года 6 месяцев</a:t>
            </a:r>
            <a:endParaRPr lang="ru-RU" sz="2800" b="1" dirty="0"/>
          </a:p>
          <a:p>
            <a:r>
              <a:rPr lang="ru-RU" sz="2800" b="1" dirty="0"/>
              <a:t>Конкурс в год, предшествующий приему</a:t>
            </a:r>
            <a:r>
              <a:rPr lang="ru-RU" sz="2800" b="1" dirty="0" smtClean="0"/>
              <a:t>:</a:t>
            </a:r>
          </a:p>
          <a:p>
            <a:r>
              <a:rPr lang="ru-RU" sz="2800" dirty="0" smtClean="0"/>
              <a:t>2,8 </a:t>
            </a:r>
            <a:r>
              <a:rPr lang="ru-RU" sz="2800" dirty="0"/>
              <a:t>чел. на место (бюджет)</a:t>
            </a:r>
          </a:p>
          <a:p>
            <a:r>
              <a:rPr lang="ru-RU" sz="2800" dirty="0" smtClean="0"/>
              <a:t>1,5 </a:t>
            </a:r>
            <a:r>
              <a:rPr lang="ru-RU" sz="2800" dirty="0"/>
              <a:t>чел. на место (платно)</a:t>
            </a:r>
          </a:p>
          <a:p>
            <a:r>
              <a:rPr lang="ru-RU" sz="2800" b="1" dirty="0" smtClean="0"/>
              <a:t> </a:t>
            </a:r>
          </a:p>
          <a:p>
            <a:pPr algn="just"/>
            <a:endParaRPr lang="ru-RU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923" y="3467634"/>
            <a:ext cx="2500313" cy="332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888" y="4447079"/>
            <a:ext cx="4117527" cy="234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872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4.1|3.8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1515</TotalTime>
  <Words>587</Words>
  <Application>Microsoft Office PowerPoint</Application>
  <PresentationFormat>Экран (4:3)</PresentationFormat>
  <Paragraphs>115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NewsPrint</vt:lpstr>
      <vt:lpstr>Учреждение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Учреждение образования</dc:title>
  <dc:creator>1</dc:creator>
  <cp:lastModifiedBy>Пользователь Windows</cp:lastModifiedBy>
  <cp:revision>108</cp:revision>
  <dcterms:created xsi:type="dcterms:W3CDTF">2017-01-17T12:30:20Z</dcterms:created>
  <dcterms:modified xsi:type="dcterms:W3CDTF">2023-04-10T16:40:09Z</dcterms:modified>
</cp:coreProperties>
</file>